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7" r:id="rId11"/>
    <p:sldId id="265" r:id="rId12"/>
    <p:sldId id="266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黄 洋" initials="黄" lastIdx="1" clrIdx="0">
    <p:extLst>
      <p:ext uri="{19B8F6BF-5375-455C-9EA6-DF929625EA0E}">
        <p15:presenceInfo xmlns:p15="http://schemas.microsoft.com/office/powerpoint/2012/main" userId="d0560d4e43c1562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4660"/>
  </p:normalViewPr>
  <p:slideViewPr>
    <p:cSldViewPr snapToGrid="0">
      <p:cViewPr varScale="1">
        <p:scale>
          <a:sx n="68" d="100"/>
          <a:sy n="68" d="100"/>
        </p:scale>
        <p:origin x="81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C33C8A-D979-4193-8D9A-1409C3267C00}" type="datetimeFigureOut">
              <a:rPr lang="zh-CN" altLang="en-US" smtClean="0"/>
              <a:t>2018/5/14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325CAC-ABB3-47BE-BF77-84F6E38852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08900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dirty="0"/>
              <a:t>空射巡航导弹（</a:t>
            </a:r>
            <a:r>
              <a:rPr lang="en-US" altLang="zh-CN" dirty="0"/>
              <a:t>ALCM)AGM-</a:t>
            </a:r>
            <a:r>
              <a:rPr lang="en-US" altLang="zh-CN" dirty="0" err="1"/>
              <a:t>86B</a:t>
            </a:r>
            <a:r>
              <a:rPr lang="zh-CN" altLang="zh-CN" dirty="0"/>
              <a:t>是波音公司为美国空军研制的第二种空地战略巡航导弹，主要装备</a:t>
            </a:r>
            <a:r>
              <a:rPr lang="en-US" altLang="zh-CN" dirty="0"/>
              <a:t>B-</a:t>
            </a:r>
            <a:r>
              <a:rPr lang="en-US" altLang="zh-CN" dirty="0" err="1"/>
              <a:t>52G</a:t>
            </a:r>
            <a:r>
              <a:rPr lang="en-US" altLang="zh-CN" dirty="0"/>
              <a:t>/H</a:t>
            </a:r>
            <a:r>
              <a:rPr lang="zh-CN" altLang="zh-CN" dirty="0"/>
              <a:t>、</a:t>
            </a:r>
            <a:r>
              <a:rPr lang="en-US" altLang="zh-CN" dirty="0"/>
              <a:t>FB-</a:t>
            </a:r>
            <a:r>
              <a:rPr lang="en-US" altLang="zh-CN" dirty="0" err="1"/>
              <a:t>111H</a:t>
            </a:r>
            <a:r>
              <a:rPr lang="zh-CN" altLang="zh-CN" dirty="0"/>
              <a:t>、也</a:t>
            </a:r>
            <a:r>
              <a:rPr lang="en-US" altLang="zh-CN" dirty="0"/>
              <a:t>B-</a:t>
            </a:r>
            <a:r>
              <a:rPr lang="en-US" altLang="zh-CN" dirty="0" err="1"/>
              <a:t>1B</a:t>
            </a:r>
            <a:r>
              <a:rPr lang="zh-CN" altLang="zh-CN" dirty="0"/>
              <a:t>等轰炸机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zh-CN" dirty="0"/>
              <a:t>主要打击苏联设于东经</a:t>
            </a:r>
            <a:r>
              <a:rPr lang="en-US" altLang="zh-CN" dirty="0"/>
              <a:t>50°</a:t>
            </a:r>
            <a:r>
              <a:rPr lang="zh-CN" altLang="zh-CN" dirty="0"/>
              <a:t>至</a:t>
            </a:r>
            <a:r>
              <a:rPr lang="en-US" altLang="zh-CN" dirty="0"/>
              <a:t>125°</a:t>
            </a:r>
            <a:r>
              <a:rPr lang="zh-CN" altLang="zh-CN" dirty="0"/>
              <a:t>的内陆地区的导弹地下井、轰炸机基地、核仓库、指挥中心等战略目标。</a:t>
            </a:r>
            <a:endParaRPr lang="en-US" altLang="zh-CN" dirty="0"/>
          </a:p>
          <a:p>
            <a:r>
              <a:rPr lang="zh-CN" altLang="zh-CN" dirty="0"/>
              <a:t>导弹攻击有效范围的扩大，轰炸机在敌方防空区的暴露时间将减少，因此增大了轰炸机的战场生存能力。</a:t>
            </a:r>
            <a:endParaRPr lang="en-US" altLang="zh-CN" dirty="0"/>
          </a:p>
          <a:p>
            <a:r>
              <a:rPr lang="zh-CN" altLang="zh-CN" dirty="0"/>
              <a:t>导弹的发射也具有很大的位置不确定性，能够独立地导航到目标，并以较小的圆周错误概率</a:t>
            </a:r>
            <a:r>
              <a:rPr lang="en-US" altLang="zh-CN" dirty="0"/>
              <a:t>(CEP)</a:t>
            </a:r>
            <a:r>
              <a:rPr lang="zh-CN" altLang="zh-CN" dirty="0"/>
              <a:t>启动弹头爆轰</a:t>
            </a:r>
            <a:r>
              <a:rPr lang="en-US" altLang="zh-CN" dirty="0"/>
              <a:t>,</a:t>
            </a:r>
            <a:r>
              <a:rPr lang="zh-CN" altLang="zh-CN" dirty="0"/>
              <a:t>使敌方防御能力下降，应对防空区内导弹的拦截将更加复杂。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325CAC-ABB3-47BE-BF77-84F6E3885229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86204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B-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52G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型每架可挂带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12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枚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;B-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52H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最多可带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枚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;B-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1B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型机内最大装载量达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22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枚。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B-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52G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满载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枚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AGM-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86B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导弹飞行，内部挂载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8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枚，外部挂载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12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枚。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0.1 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秒，发动机进气斗从弹身背部张开。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0.13~0.28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秒，平尾张开。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0.25~0.48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秒，垂尾张开。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0.5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秒，发动机启动。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1~2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秒后，弹翼完全张开，由发射段进入巡航段，导弹开始自主飞行。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5~10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秒，发动机达到最大推力。在巡航段，海面上空飞行高度为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米以下，第一次见到陆地后开始首次修正，然后导弹靠地形匹配系统和雷达高度表，按事先装定的控制方案在距离地面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50~150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米高度，沿预定弹道程序飞行。在距离目标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90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千米处，导弹再次下降至离地面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15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米左右，从目标的正面、侧面或者绕飞至目标后方进行攻击。随发射高度和初见陆地前的飞行高度不同，导弹的射程将在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2500km-3000km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范围变化。离目标约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320km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时导弹进入末段地形匹配，在最后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24km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时，发动机转入全推力，导弹以高亚声速突防攻击目标。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325CAC-ABB3-47BE-BF77-84F6E3885229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9551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射程：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可在苏联防空区外进行发射，大大提高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B-52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轰炸机的生存能力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r>
              <a:rPr lang="zh-CN" altLang="en-US" dirty="0"/>
              <a:t>高度：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（超低空飞行，不容易被敌方雷达发现，提高了生存能力）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速度：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（速度较低，机动性不高，容易被拦截，但从受力角度考虑，有利于导弹的小型化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减少导弹质量与阻力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325CAC-ABB3-47BE-BF77-84F6E3885229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90837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弹身由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个舱段组成，分别是制导舱、战斗部舱、燃料舱和推进控制舱。制导舱内装有包括导航惯性制导单元、基准单元、空气数据计算机和控制系统等弹上电子设备；战斗部舱内装有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W80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-1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型核弹头、引信系统、保险及解除装置；承力式燃料舱是导弹最大的一个部件，由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个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A357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铝合金铸件焊接而成，内装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600kg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燃油，使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AGM-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86B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的射程比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AGM-86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增加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倍左右；推进控制舱内装有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F'I07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WR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-101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涡扇发动机、弹上电源、尾翼展开和舵机装置，发动机圆形喷口在尾段的下半部分，其上部为尾翼。为了减少尾阻，尾段后部增加了一个长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508mm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的流线型收敛锥，致使导弹总长增至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6.33m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325CAC-ABB3-47BE-BF77-84F6E3885229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66444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325CAC-ABB3-47BE-BF77-84F6E3885229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09608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该弹能够在防区外的远处发射，并具备突破先进一体化防空系统（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IADS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）、打击战略目标的能力，重点用于支持美国空军的全球打击和战略威慑等核心职能，计划于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2030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年装备。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ALCM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仍处于安全、可靠、有效的状态，但其信息化水平较低，已经难以通过简单升级与当前的作战网络体系相适应。此外，随着威胁的持续变化，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AGM-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86B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导弹还面临着越来越严重的维护保障的挑战。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325CAC-ABB3-47BE-BF77-84F6E3885229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31863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5/14/2018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5/14/2018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5/14/2018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zh-CN" altLang="en-US"/>
              <a:t>编辑母版文本样式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5/14/2018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5/14/2018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5/14/2018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图片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5/14/2018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5/14/2018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5/14/2018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5/14/2018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5/14/2018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5/14/2018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5/14/2018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5/14/2018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5/14/2018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5/14/2018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5/14/2018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5/14/2018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1.png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eg"/><Relationship Id="rId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768C9A-D2FB-4579-BC5E-348DEE7148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1288775"/>
            <a:ext cx="8825658" cy="3329581"/>
          </a:xfrm>
        </p:spPr>
        <p:txBody>
          <a:bodyPr/>
          <a:lstStyle/>
          <a:p>
            <a:r>
              <a:rPr lang="en-US" altLang="zh-CN" dirty="0"/>
              <a:t>AGM-</a:t>
            </a:r>
            <a:r>
              <a:rPr lang="en-US" altLang="zh-CN" dirty="0" err="1"/>
              <a:t>86B</a:t>
            </a:r>
            <a:r>
              <a:rPr lang="zh-CN" altLang="en-US" sz="3200" dirty="0"/>
              <a:t>导弹介绍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2443714-6FCE-461A-86B9-533F9B1A22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5" y="4777379"/>
            <a:ext cx="8825658" cy="1981229"/>
          </a:xfrm>
        </p:spPr>
        <p:txBody>
          <a:bodyPr/>
          <a:lstStyle/>
          <a:p>
            <a:r>
              <a:rPr lang="zh-CN" altLang="en-US" dirty="0"/>
              <a:t>讲述人：黄晓阳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3429611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ACB5DB-DABB-42E9-8E5F-4BAFC598CA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导弹评价：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B480DA8-39A8-459E-AEC8-DD60E26648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zh-CN" dirty="0"/>
              <a:t>①射程远，能实施防区外打击。射程达</a:t>
            </a:r>
            <a:r>
              <a:rPr lang="en-US" altLang="zh-CN" dirty="0"/>
              <a:t>1500~2500</a:t>
            </a:r>
            <a:r>
              <a:rPr lang="zh-CN" altLang="zh-CN" dirty="0"/>
              <a:t>千米，发射载机距离目标防卫区远，是防区外空中火力打击的主要力量。</a:t>
            </a:r>
          </a:p>
          <a:p>
            <a:r>
              <a:rPr lang="zh-CN" altLang="zh-CN" dirty="0"/>
              <a:t>②精度高，威力大。圆概率误差为</a:t>
            </a:r>
            <a:r>
              <a:rPr lang="en-US" altLang="zh-CN" dirty="0"/>
              <a:t> 30 </a:t>
            </a:r>
            <a:r>
              <a:rPr lang="zh-CN" altLang="zh-CN" dirty="0"/>
              <a:t>米，战斗部也可加装非核电磁发生器，能准确打击并有效摧毁预定目标。</a:t>
            </a:r>
          </a:p>
          <a:p>
            <a:r>
              <a:rPr lang="zh-CN" altLang="zh-CN" dirty="0"/>
              <a:t>③弹速低，易被拦截。</a:t>
            </a:r>
          </a:p>
          <a:p>
            <a:r>
              <a:rPr lang="zh-CN" altLang="zh-CN" dirty="0"/>
              <a:t>④无法打击运动目标，作战效费比低于激光制导武器。</a:t>
            </a:r>
          </a:p>
          <a:p>
            <a:r>
              <a:rPr lang="zh-CN" altLang="zh-CN" dirty="0"/>
              <a:t>⑤体积小、高度低，雷达难以探测和跟踪。</a:t>
            </a:r>
          </a:p>
        </p:txBody>
      </p:sp>
    </p:spTree>
    <p:extLst>
      <p:ext uri="{BB962C8B-B14F-4D97-AF65-F5344CB8AC3E}">
        <p14:creationId xmlns:p14="http://schemas.microsoft.com/office/powerpoint/2010/main" val="10321493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54A9D6-238D-49F7-8359-89538510F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可改进的措施：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6466C47-B058-4EF3-B824-80CE5BBA08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GPS </a:t>
            </a:r>
            <a:r>
              <a:rPr lang="zh-CN" altLang="en-US" dirty="0"/>
              <a:t>（导航精度）</a:t>
            </a:r>
            <a:endParaRPr lang="zh-CN" altLang="zh-CN" dirty="0"/>
          </a:p>
          <a:p>
            <a:r>
              <a:rPr lang="zh-CN" altLang="en-US" dirty="0"/>
              <a:t>选取更先进的</a:t>
            </a:r>
            <a:r>
              <a:rPr lang="en-US" altLang="zh-CN" dirty="0" err="1"/>
              <a:t>F107</a:t>
            </a:r>
            <a:r>
              <a:rPr lang="en-US" altLang="zh-CN" dirty="0"/>
              <a:t>-</a:t>
            </a:r>
            <a:r>
              <a:rPr lang="en-US" altLang="zh-CN" dirty="0" err="1"/>
              <a:t>WR</a:t>
            </a:r>
            <a:r>
              <a:rPr lang="en-US" altLang="zh-CN" dirty="0"/>
              <a:t>-104</a:t>
            </a:r>
            <a:r>
              <a:rPr lang="zh-CN" altLang="zh-CN" dirty="0"/>
              <a:t>取代</a:t>
            </a:r>
            <a:r>
              <a:rPr lang="en-US" altLang="zh-CN" dirty="0" err="1"/>
              <a:t>WR</a:t>
            </a:r>
            <a:r>
              <a:rPr lang="en-US" altLang="zh-CN" dirty="0"/>
              <a:t>-101</a:t>
            </a:r>
            <a:r>
              <a:rPr lang="zh-CN" altLang="en-US" dirty="0"/>
              <a:t>，燃油消耗</a:t>
            </a:r>
            <a:endParaRPr lang="en-US" altLang="zh-CN" dirty="0"/>
          </a:p>
          <a:p>
            <a:r>
              <a:rPr lang="zh-CN" altLang="en-US" dirty="0"/>
              <a:t>新材料、新结构，更小的雷达散射面积</a:t>
            </a:r>
            <a:endParaRPr lang="en-US" altLang="zh-CN" dirty="0"/>
          </a:p>
          <a:p>
            <a:r>
              <a:rPr lang="zh-CN" altLang="en-US" dirty="0"/>
              <a:t>增进先进的航电设备，对导弹整体的容错性、控制性增强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7913657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A21E430-C195-4AEF-BF7B-06D1D64A8A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61920" y="2914907"/>
            <a:ext cx="6268159" cy="140053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zh-CN" sz="4000" dirty="0"/>
              <a:t>THANKS!</a:t>
            </a:r>
            <a:endParaRPr lang="zh-CN" altLang="en-US" sz="4000" dirty="0"/>
          </a:p>
        </p:txBody>
      </p:sp>
    </p:spTree>
    <p:extLst>
      <p:ext uri="{BB962C8B-B14F-4D97-AF65-F5344CB8AC3E}">
        <p14:creationId xmlns:p14="http://schemas.microsoft.com/office/powerpoint/2010/main" val="42399191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0F542C-293A-4855-8809-EA512EDA50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/>
          <a:lstStyle/>
          <a:p>
            <a:r>
              <a:rPr lang="zh-CN" altLang="en-US" dirty="0"/>
              <a:t>导弹简介：</a:t>
            </a:r>
          </a:p>
        </p:txBody>
      </p:sp>
      <p:pic>
        <p:nvPicPr>
          <p:cNvPr id="4" name="内容占位符 3" descr="âAGM-86Bâçå¾çæç´¢ç»æ">
            <a:extLst>
              <a:ext uri="{FF2B5EF4-FFF2-40B4-BE49-F238E27FC236}">
                <a16:creationId xmlns:a16="http://schemas.microsoft.com/office/drawing/2014/main" id="{4B5418F8-AE1D-4AAC-BCC4-487C0D54E0B3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9777" y="1675650"/>
            <a:ext cx="3740025" cy="4671916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图片 4" descr="âAGM-86Bâçå¾çæç´¢ç»æ">
            <a:extLst>
              <a:ext uri="{FF2B5EF4-FFF2-40B4-BE49-F238E27FC236}">
                <a16:creationId xmlns:a16="http://schemas.microsoft.com/office/drawing/2014/main" id="{7ACA3200-C2F8-411B-908B-7F9FB086F0C2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9651" y="4192504"/>
            <a:ext cx="4561656" cy="2155061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图片 7" descr="ç¸å³å¾ç">
            <a:extLst>
              <a:ext uri="{FF2B5EF4-FFF2-40B4-BE49-F238E27FC236}">
                <a16:creationId xmlns:a16="http://schemas.microsoft.com/office/drawing/2014/main" id="{903984FD-452E-4766-9330-2C7BBB2ADFCA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9652" y="1707108"/>
            <a:ext cx="4561656" cy="197862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183111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76D3F2D-0D1C-44DE-9BBC-B7AAE8C4C0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使用过程：</a:t>
            </a:r>
          </a:p>
        </p:txBody>
      </p:sp>
      <p:pic>
        <p:nvPicPr>
          <p:cNvPr id="12" name="图片 11" descr="âAGM-86Bâçå¾çæç´¢ç»æ">
            <a:extLst>
              <a:ext uri="{FF2B5EF4-FFF2-40B4-BE49-F238E27FC236}">
                <a16:creationId xmlns:a16="http://schemas.microsoft.com/office/drawing/2014/main" id="{ABE957CE-DE04-492D-B237-4B076052117A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3044" y="4641947"/>
            <a:ext cx="2830982" cy="15923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8" name="Picture 4" descr="Image result for AGM-86B B52">
            <a:extLst>
              <a:ext uri="{FF2B5EF4-FFF2-40B4-BE49-F238E27FC236}">
                <a16:creationId xmlns:a16="http://schemas.microsoft.com/office/drawing/2014/main" id="{CDF58A30-852E-4059-AD1D-C1C7DAA69C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3043" y="2095499"/>
            <a:ext cx="2830537" cy="1801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B-52">
            <a:hlinkClick r:id="" action="ppaction://media"/>
            <a:extLst>
              <a:ext uri="{FF2B5EF4-FFF2-40B4-BE49-F238E27FC236}">
                <a16:creationId xmlns:a16="http://schemas.microsoft.com/office/drawing/2014/main" id="{52868318-4D9E-4DE2-B1CC-211327561991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46111" y="2038570"/>
            <a:ext cx="7459662" cy="4195762"/>
          </a:xfrm>
        </p:spPr>
      </p:pic>
    </p:spTree>
    <p:extLst>
      <p:ext uri="{BB962C8B-B14F-4D97-AF65-F5344CB8AC3E}">
        <p14:creationId xmlns:p14="http://schemas.microsoft.com/office/powerpoint/2010/main" val="1569516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5092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98BACF-A69C-4438-9C26-E67627B13C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战术技术指标：</a:t>
            </a:r>
          </a:p>
        </p:txBody>
      </p:sp>
      <p:graphicFrame>
        <p:nvGraphicFramePr>
          <p:cNvPr id="10" name="内容占位符 9">
            <a:extLst>
              <a:ext uri="{FF2B5EF4-FFF2-40B4-BE49-F238E27FC236}">
                <a16:creationId xmlns:a16="http://schemas.microsoft.com/office/drawing/2014/main" id="{8FCD4B9F-232E-4811-9E93-4691345C082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99615743"/>
              </p:ext>
            </p:extLst>
          </p:nvPr>
        </p:nvGraphicFramePr>
        <p:xfrm>
          <a:off x="1345555" y="1969477"/>
          <a:ext cx="9500889" cy="409369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14359">
                  <a:extLst>
                    <a:ext uri="{9D8B030D-6E8A-4147-A177-3AD203B41FA5}">
                      <a16:colId xmlns:a16="http://schemas.microsoft.com/office/drawing/2014/main" val="91230798"/>
                    </a:ext>
                  </a:extLst>
                </a:gridCol>
                <a:gridCol w="3074575">
                  <a:extLst>
                    <a:ext uri="{9D8B030D-6E8A-4147-A177-3AD203B41FA5}">
                      <a16:colId xmlns:a16="http://schemas.microsoft.com/office/drawing/2014/main" val="3402263598"/>
                    </a:ext>
                  </a:extLst>
                </a:gridCol>
                <a:gridCol w="1392259">
                  <a:extLst>
                    <a:ext uri="{9D8B030D-6E8A-4147-A177-3AD203B41FA5}">
                      <a16:colId xmlns:a16="http://schemas.microsoft.com/office/drawing/2014/main" val="2461549766"/>
                    </a:ext>
                  </a:extLst>
                </a:gridCol>
                <a:gridCol w="3119696">
                  <a:extLst>
                    <a:ext uri="{9D8B030D-6E8A-4147-A177-3AD203B41FA5}">
                      <a16:colId xmlns:a16="http://schemas.microsoft.com/office/drawing/2014/main" val="1426688205"/>
                    </a:ext>
                  </a:extLst>
                </a:gridCol>
              </a:tblGrid>
              <a:tr h="462832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700" u="none" strike="noStrike">
                          <a:effectLst/>
                        </a:rPr>
                        <a:t>射程：</a:t>
                      </a:r>
                      <a:endParaRPr lang="zh-CN" altLang="en-US" sz="17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15008" marR="15008" marT="1500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700" u="none" strike="noStrike">
                          <a:effectLst/>
                        </a:rPr>
                        <a:t>2500KM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15008" marR="15008" marT="1500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700" u="none" strike="noStrike">
                          <a:effectLst/>
                        </a:rPr>
                        <a:t>翼展：</a:t>
                      </a:r>
                      <a:endParaRPr lang="zh-CN" altLang="en-US" sz="17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15008" marR="15008" marT="1500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700" u="none" strike="noStrike">
                          <a:effectLst/>
                        </a:rPr>
                        <a:t>3.65m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15008" marR="15008" marT="15008" marB="0" anchor="ctr"/>
                </a:tc>
                <a:extLst>
                  <a:ext uri="{0D108BD9-81ED-4DB2-BD59-A6C34878D82A}">
                    <a16:rowId xmlns:a16="http://schemas.microsoft.com/office/drawing/2014/main" val="3789487180"/>
                  </a:ext>
                </a:extLst>
              </a:tr>
              <a:tr h="511551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700" u="none" strike="noStrike">
                          <a:effectLst/>
                        </a:rPr>
                        <a:t>弹长：</a:t>
                      </a:r>
                      <a:endParaRPr lang="zh-CN" altLang="en-US" sz="17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15008" marR="15008" marT="1500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700" u="none" strike="noStrike">
                          <a:effectLst/>
                        </a:rPr>
                        <a:t>6.325m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15008" marR="15008" marT="1500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700" u="none" strike="noStrike" dirty="0">
                          <a:effectLst/>
                        </a:rPr>
                        <a:t>翼面面积：</a:t>
                      </a:r>
                      <a:endParaRPr lang="zh-CN" alt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15008" marR="15008" marT="1500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700" u="none" strike="noStrike" dirty="0" err="1">
                          <a:effectLst/>
                        </a:rPr>
                        <a:t>1.022m</a:t>
                      </a:r>
                      <a:r>
                        <a:rPr lang="en-US" sz="1700" u="none" strike="noStrike" baseline="30000" dirty="0" err="1">
                          <a:effectLst/>
                        </a:rPr>
                        <a:t>2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15008" marR="15008" marT="15008" marB="0" anchor="ctr"/>
                </a:tc>
                <a:extLst>
                  <a:ext uri="{0D108BD9-81ED-4DB2-BD59-A6C34878D82A}">
                    <a16:rowId xmlns:a16="http://schemas.microsoft.com/office/drawing/2014/main" val="2098338839"/>
                  </a:ext>
                </a:extLst>
              </a:tr>
              <a:tr h="462832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700" u="none" strike="noStrike">
                          <a:effectLst/>
                        </a:rPr>
                        <a:t>弹身高：</a:t>
                      </a:r>
                      <a:endParaRPr lang="zh-CN" altLang="en-US" sz="17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15008" marR="15008" marT="1500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700" u="none" strike="noStrike">
                          <a:effectLst/>
                        </a:rPr>
                        <a:t>693mm-600mm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15008" marR="15008" marT="1500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700" u="none" strike="noStrike" dirty="0">
                          <a:effectLst/>
                        </a:rPr>
                        <a:t>圆概率偏差：</a:t>
                      </a:r>
                      <a:endParaRPr lang="zh-CN" alt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15008" marR="15008" marT="1500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700" u="none" strike="noStrike" dirty="0">
                          <a:effectLst/>
                        </a:rPr>
                        <a:t>&lt;</a:t>
                      </a:r>
                      <a:r>
                        <a:rPr lang="en-US" altLang="zh-CN" sz="1700" u="none" strike="noStrike" dirty="0" err="1">
                          <a:effectLst/>
                        </a:rPr>
                        <a:t>30m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15008" marR="15008" marT="15008" marB="0" anchor="ctr"/>
                </a:tc>
                <a:extLst>
                  <a:ext uri="{0D108BD9-81ED-4DB2-BD59-A6C34878D82A}">
                    <a16:rowId xmlns:a16="http://schemas.microsoft.com/office/drawing/2014/main" val="994657944"/>
                  </a:ext>
                </a:extLst>
              </a:tr>
              <a:tr h="462832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700" u="none" strike="noStrike">
                          <a:effectLst/>
                        </a:rPr>
                        <a:t>单身宽：</a:t>
                      </a:r>
                      <a:endParaRPr lang="zh-CN" altLang="en-US" sz="17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15008" marR="15008" marT="1500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700" u="none" strike="noStrike">
                          <a:effectLst/>
                        </a:rPr>
                        <a:t>428mm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15008" marR="15008" marT="1500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700" u="none" strike="noStrike" dirty="0">
                          <a:effectLst/>
                        </a:rPr>
                        <a:t>发射质量：</a:t>
                      </a:r>
                      <a:endParaRPr lang="zh-CN" alt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15008" marR="15008" marT="1500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700" u="none" strike="noStrike" dirty="0" err="1">
                          <a:effectLst/>
                        </a:rPr>
                        <a:t>1270kg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15008" marR="15008" marT="15008" marB="0" anchor="ctr"/>
                </a:tc>
                <a:extLst>
                  <a:ext uri="{0D108BD9-81ED-4DB2-BD59-A6C34878D82A}">
                    <a16:rowId xmlns:a16="http://schemas.microsoft.com/office/drawing/2014/main" val="1862124514"/>
                  </a:ext>
                </a:extLst>
              </a:tr>
              <a:tr h="462832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700" u="none" strike="noStrike">
                          <a:effectLst/>
                        </a:rPr>
                        <a:t>弹高：</a:t>
                      </a:r>
                      <a:endParaRPr lang="zh-CN" altLang="en-US" sz="17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15008" marR="15008" marT="1500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700" u="none" strike="noStrike">
                          <a:effectLst/>
                        </a:rPr>
                        <a:t>1.202m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15008" marR="15008" marT="1500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700" u="none" strike="noStrike" dirty="0">
                          <a:effectLst/>
                        </a:rPr>
                        <a:t>战斗部：</a:t>
                      </a:r>
                      <a:endParaRPr lang="zh-CN" alt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15008" marR="15008" marT="1500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700" u="none" strike="noStrike" dirty="0" err="1">
                          <a:effectLst/>
                        </a:rPr>
                        <a:t>W80</a:t>
                      </a:r>
                      <a:r>
                        <a:rPr lang="en-US" sz="1700" u="none" strike="noStrike" dirty="0">
                          <a:effectLst/>
                        </a:rPr>
                        <a:t>-1</a:t>
                      </a:r>
                      <a:r>
                        <a:rPr lang="zh-CN" altLang="en-US" sz="1700" u="none" strike="noStrike" dirty="0">
                          <a:effectLst/>
                        </a:rPr>
                        <a:t>核弹头</a:t>
                      </a:r>
                      <a:endParaRPr lang="zh-CN" alt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15008" marR="15008" marT="15008" marB="0" anchor="ctr"/>
                </a:tc>
                <a:extLst>
                  <a:ext uri="{0D108BD9-81ED-4DB2-BD59-A6C34878D82A}">
                    <a16:rowId xmlns:a16="http://schemas.microsoft.com/office/drawing/2014/main" val="1266334009"/>
                  </a:ext>
                </a:extLst>
              </a:tr>
              <a:tr h="865410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700" u="none" strike="noStrike">
                          <a:effectLst/>
                        </a:rPr>
                        <a:t>巡航速度：</a:t>
                      </a:r>
                      <a:endParaRPr lang="zh-CN" altLang="en-US" sz="17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15008" marR="15008" marT="1500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700" u="none" strike="noStrike">
                          <a:effectLst/>
                        </a:rPr>
                        <a:t>0.6-0.72Ma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15008" marR="15008" marT="1500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700" u="none" strike="noStrike" dirty="0">
                          <a:effectLst/>
                        </a:rPr>
                        <a:t>巡航高度：</a:t>
                      </a:r>
                      <a:endParaRPr lang="zh-CN" alt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15008" marR="15008" marT="1500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6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7.62m~152.4m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15008" marR="15008" marT="15008" marB="0" anchor="ctr"/>
                </a:tc>
                <a:extLst>
                  <a:ext uri="{0D108BD9-81ED-4DB2-BD59-A6C34878D82A}">
                    <a16:rowId xmlns:a16="http://schemas.microsoft.com/office/drawing/2014/main" val="4133854537"/>
                  </a:ext>
                </a:extLst>
              </a:tr>
              <a:tr h="865410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700" u="none" strike="noStrike" dirty="0">
                          <a:effectLst/>
                        </a:rPr>
                        <a:t>制导系统：</a:t>
                      </a:r>
                      <a:endParaRPr lang="zh-CN" alt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15008" marR="15008" marT="1500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700" u="none" strike="noStrike" dirty="0">
                          <a:effectLst/>
                        </a:rPr>
                        <a:t>惯性导航加地形匹配修正系统</a:t>
                      </a:r>
                      <a:endParaRPr lang="zh-CN" alt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15008" marR="15008" marT="1500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700" u="none" strike="noStrike" dirty="0">
                          <a:effectLst/>
                        </a:rPr>
                        <a:t>推进系统：</a:t>
                      </a:r>
                      <a:endParaRPr lang="zh-CN" alt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15008" marR="15008" marT="1500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700" u="none" strike="noStrike" dirty="0" err="1">
                          <a:effectLst/>
                        </a:rPr>
                        <a:t>FJ07-WR-l01</a:t>
                      </a:r>
                      <a:r>
                        <a:rPr lang="zh-CN" altLang="en-US" sz="1700" u="none" strike="noStrike" dirty="0">
                          <a:effectLst/>
                        </a:rPr>
                        <a:t>型涡扇发动机</a:t>
                      </a:r>
                      <a:endParaRPr lang="zh-CN" alt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15008" marR="15008" marT="15008" marB="0" anchor="ctr"/>
                </a:tc>
                <a:extLst>
                  <a:ext uri="{0D108BD9-81ED-4DB2-BD59-A6C34878D82A}">
                    <a16:rowId xmlns:a16="http://schemas.microsoft.com/office/drawing/2014/main" val="2002205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678429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188A7E4-0A4D-44AE-95C3-782E33456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dirty="0"/>
              <a:t>布局与结构</a:t>
            </a:r>
            <a:r>
              <a:rPr lang="zh-CN" altLang="en-US" dirty="0"/>
              <a:t>：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CFA0729-DF16-4086-8EC9-A9A484A207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5FA3109-5309-4BCB-9AD4-7367F90F9B40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984" y="1522732"/>
            <a:ext cx="10283089" cy="479727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856850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96F064B-314E-4089-964D-3F7EF0D32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构形设计：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528842F-62EC-41F4-8B32-72D81B150A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âAGM-86Bâçå¾çæç´¢ç»æ">
            <a:extLst>
              <a:ext uri="{FF2B5EF4-FFF2-40B4-BE49-F238E27FC236}">
                <a16:creationId xmlns:a16="http://schemas.microsoft.com/office/drawing/2014/main" id="{7FCD52AD-8EBC-42EF-B819-E5EEF5398B33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1166" y="1308295"/>
            <a:ext cx="7049721" cy="5280098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图片 4" descr="âAGM-86Bâçå¾çæç´¢ç»æ">
            <a:extLst>
              <a:ext uri="{FF2B5EF4-FFF2-40B4-BE49-F238E27FC236}">
                <a16:creationId xmlns:a16="http://schemas.microsoft.com/office/drawing/2014/main" id="{1C58E29A-0355-4958-A781-5EF7EF4875AE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2755" y="2021788"/>
            <a:ext cx="8946541" cy="4226611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图片 5" descr="âAGM-86Bâçå¾çæç´¢ç»æ">
            <a:extLst>
              <a:ext uri="{FF2B5EF4-FFF2-40B4-BE49-F238E27FC236}">
                <a16:creationId xmlns:a16="http://schemas.microsoft.com/office/drawing/2014/main" id="{6D12CDEC-25B3-4BCD-8BAE-5EB227B0612A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7429" y="1251708"/>
            <a:ext cx="7718305" cy="51777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96644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A81E28-A159-4AAD-B8DE-E5E6224CC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推进系统：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A7B4DFB0-25B6-4372-843E-0D03CB9526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1313" y="1853248"/>
            <a:ext cx="5133333" cy="3514286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9664090C-35C8-4A57-AC1F-314579E74F9D}"/>
              </a:ext>
            </a:extLst>
          </p:cNvPr>
          <p:cNvSpPr/>
          <p:nvPr/>
        </p:nvSpPr>
        <p:spPr>
          <a:xfrm>
            <a:off x="335313" y="1853248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/>
              <a:t>F107小型双轴涡扇发动机专门为巡航导弹研制由WR19发展而来，动力装置采用F107-WR-100/-101(A型和B型)涡轮风扇发动机，其长度0.8/1.232m，直径0.307/0.307m，重量58.7/66.2kg，推力267/326</a:t>
            </a:r>
            <a:r>
              <a:rPr lang="en-US" altLang="zh-CN" dirty="0"/>
              <a:t>k</a:t>
            </a:r>
            <a:r>
              <a:rPr lang="zh-CN" altLang="en-US" dirty="0"/>
              <a:t>N。该发动机设计目的就是为巡航导弹提供低耗油量（大概0. 61 kg/daN/h ）且总重只有</a:t>
            </a:r>
            <a:r>
              <a:rPr lang="en-US" altLang="zh-CN" dirty="0" err="1"/>
              <a:t>50kg</a:t>
            </a:r>
            <a:r>
              <a:rPr lang="zh-CN" altLang="en-US" dirty="0"/>
              <a:t>，可工作</a:t>
            </a:r>
            <a:r>
              <a:rPr lang="en-US" altLang="zh-CN" dirty="0"/>
              <a:t>50</a:t>
            </a:r>
            <a:r>
              <a:rPr lang="zh-CN" altLang="en-US" dirty="0"/>
              <a:t>小时。</a:t>
            </a:r>
          </a:p>
        </p:txBody>
      </p:sp>
    </p:spTree>
    <p:extLst>
      <p:ext uri="{BB962C8B-B14F-4D97-AF65-F5344CB8AC3E}">
        <p14:creationId xmlns:p14="http://schemas.microsoft.com/office/powerpoint/2010/main" val="24284110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005936-05B1-43C9-9ABF-F887B37BDB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制导系统：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F37D43F-12AC-43BC-AD92-078C87205609}"/>
              </a:ext>
            </a:extLst>
          </p:cNvPr>
          <p:cNvSpPr/>
          <p:nvPr/>
        </p:nvSpPr>
        <p:spPr>
          <a:xfrm>
            <a:off x="361071" y="2179544"/>
            <a:ext cx="4703298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dirty="0">
                <a:ea typeface="等线" panose="02010600030101010101" pitchFamily="2" charset="-122"/>
                <a:cs typeface="Times New Roman" panose="02020603050405020304" pitchFamily="18" charset="0"/>
              </a:rPr>
              <a:t>制导系统采用等高线地形匹配辅助惯性导航系统</a:t>
            </a:r>
            <a:r>
              <a:rPr lang="en-US" altLang="zh-CN" dirty="0">
                <a:ea typeface="等线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dirty="0" err="1">
                <a:ea typeface="等线" panose="02010600030101010101" pitchFamily="2" charset="-122"/>
                <a:cs typeface="Times New Roman" panose="02020603050405020304" pitchFamily="18" charset="0"/>
              </a:rPr>
              <a:t>TAINS</a:t>
            </a:r>
            <a:r>
              <a:rPr lang="en-US" altLang="zh-CN" dirty="0">
                <a:ea typeface="等线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lang="zh-CN" altLang="zh-CN" dirty="0">
                <a:ea typeface="等线" panose="02010600030101010101" pitchFamily="2" charset="-122"/>
                <a:cs typeface="Times New Roman" panose="02020603050405020304" pitchFamily="18" charset="0"/>
              </a:rPr>
              <a:t>，由</a:t>
            </a:r>
            <a:r>
              <a:rPr lang="en-US" altLang="zh-CN" dirty="0">
                <a:ea typeface="等线" panose="02010600030101010101" pitchFamily="2" charset="-122"/>
                <a:cs typeface="Times New Roman" panose="02020603050405020304" pitchFamily="18" charset="0"/>
              </a:rPr>
              <a:t>AN/</a:t>
            </a:r>
            <a:r>
              <a:rPr lang="en-US" altLang="zh-CN" dirty="0" err="1">
                <a:ea typeface="等线" panose="02010600030101010101" pitchFamily="2" charset="-122"/>
                <a:cs typeface="Times New Roman" panose="02020603050405020304" pitchFamily="18" charset="0"/>
              </a:rPr>
              <a:t>DSW</a:t>
            </a:r>
            <a:r>
              <a:rPr lang="en-US" altLang="zh-CN" dirty="0">
                <a:ea typeface="等线" panose="02010600030101010101" pitchFamily="2" charset="-122"/>
                <a:cs typeface="Times New Roman" panose="02020603050405020304" pitchFamily="18" charset="0"/>
              </a:rPr>
              <a:t>-15</a:t>
            </a:r>
            <a:r>
              <a:rPr lang="zh-CN" altLang="zh-CN" dirty="0">
                <a:ea typeface="等线" panose="02010600030101010101" pitchFamily="2" charset="-122"/>
                <a:cs typeface="Times New Roman" panose="02020603050405020304" pitchFamily="18" charset="0"/>
              </a:rPr>
              <a:t>等高线地形匹配系统</a:t>
            </a:r>
            <a:r>
              <a:rPr lang="en-US" altLang="zh-CN" dirty="0">
                <a:ea typeface="等线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dirty="0" err="1">
                <a:ea typeface="等线" panose="02010600030101010101" pitchFamily="2" charset="-122"/>
                <a:cs typeface="Times New Roman" panose="02020603050405020304" pitchFamily="18" charset="0"/>
              </a:rPr>
              <a:t>TERCOM</a:t>
            </a:r>
            <a:r>
              <a:rPr lang="en-US" altLang="zh-CN" dirty="0">
                <a:ea typeface="等线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lang="zh-CN" altLang="zh-CN" dirty="0">
                <a:ea typeface="等线" panose="02010600030101010101" pitchFamily="2" charset="-122"/>
                <a:cs typeface="Times New Roman" panose="02020603050405020304" pitchFamily="18" charset="0"/>
              </a:rPr>
              <a:t>和</a:t>
            </a:r>
            <a:r>
              <a:rPr lang="en-US" altLang="zh-CN" dirty="0">
                <a:ea typeface="等线" panose="02010600030101010101" pitchFamily="2" charset="-122"/>
                <a:cs typeface="Times New Roman" panose="02020603050405020304" pitchFamily="18" charset="0"/>
              </a:rPr>
              <a:t>LN-35</a:t>
            </a:r>
            <a:r>
              <a:rPr lang="zh-CN" altLang="zh-CN" dirty="0">
                <a:ea typeface="等线" panose="02010600030101010101" pitchFamily="2" charset="-122"/>
                <a:cs typeface="Times New Roman" panose="02020603050405020304" pitchFamily="18" charset="0"/>
              </a:rPr>
              <a:t>惯导系统组成。</a:t>
            </a:r>
            <a:endParaRPr lang="en-US" altLang="zh-CN" dirty="0"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dirty="0">
                <a:ea typeface="等线" panose="02010600030101010101" pitchFamily="2" charset="-122"/>
                <a:cs typeface="Times New Roman" panose="02020603050405020304" pitchFamily="18" charset="0"/>
              </a:rPr>
              <a:t>由地形匹配制导辅助修正惯性导航，制导精度增加，从初见陆地地图集合开始，接着是多个中途地图集合，最后是</a:t>
            </a:r>
            <a:r>
              <a:rPr lang="en-US" altLang="zh-CN" dirty="0">
                <a:ea typeface="等线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dirty="0">
                <a:ea typeface="等线" panose="02010600030101010101" pitchFamily="2" charset="-122"/>
                <a:cs typeface="Times New Roman" panose="02020603050405020304" pitchFamily="18" charset="0"/>
              </a:rPr>
              <a:t>～</a:t>
            </a:r>
            <a:r>
              <a:rPr lang="en-US" altLang="zh-CN" dirty="0">
                <a:ea typeface="等线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dirty="0">
                <a:ea typeface="等线" panose="02010600030101010101" pitchFamily="2" charset="-122"/>
                <a:cs typeface="Times New Roman" panose="02020603050405020304" pitchFamily="18" charset="0"/>
              </a:rPr>
              <a:t>个末段地图集合。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4A08C6D-C2FE-4A29-B9CF-EA851073B8A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179544"/>
            <a:ext cx="5267325" cy="29622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871092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1E34D24-F15E-4EE8-A2DB-FB7443F35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引战系统：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45C4F43-DC72-43B3-A87F-4C2CCC69B5B3}"/>
              </a:ext>
            </a:extLst>
          </p:cNvPr>
          <p:cNvSpPr/>
          <p:nvPr/>
        </p:nvSpPr>
        <p:spPr>
          <a:xfrm>
            <a:off x="646111" y="2277016"/>
            <a:ext cx="4980966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dirty="0">
                <a:ea typeface="等线" panose="02010600030101010101" pitchFamily="2" charset="-122"/>
                <a:cs typeface="Times New Roman" panose="02020603050405020304" pitchFamily="18" charset="0"/>
              </a:rPr>
              <a:t>核战斗部采用</a:t>
            </a:r>
            <a:r>
              <a:rPr lang="en-US" altLang="zh-CN" dirty="0" err="1">
                <a:ea typeface="等线" panose="02010600030101010101" pitchFamily="2" charset="-122"/>
                <a:cs typeface="Times New Roman" panose="02020603050405020304" pitchFamily="18" charset="0"/>
              </a:rPr>
              <a:t>W80</a:t>
            </a:r>
            <a:r>
              <a:rPr lang="en-US" altLang="zh-CN" dirty="0">
                <a:ea typeface="等线" panose="02010600030101010101" pitchFamily="2" charset="-122"/>
                <a:cs typeface="Times New Roman" panose="02020603050405020304" pitchFamily="18" charset="0"/>
              </a:rPr>
              <a:t>—1</a:t>
            </a:r>
            <a:r>
              <a:rPr lang="zh-CN" altLang="zh-CN" dirty="0">
                <a:ea typeface="等线" panose="02010600030101010101" pitchFamily="2" charset="-122"/>
                <a:cs typeface="Times New Roman" panose="02020603050405020304" pitchFamily="18" charset="0"/>
              </a:rPr>
              <a:t>型</a:t>
            </a:r>
            <a:r>
              <a:rPr lang="en-US" altLang="zh-CN" dirty="0">
                <a:ea typeface="等线" panose="02010600030101010101" pitchFamily="2" charset="-122"/>
                <a:cs typeface="Times New Roman" panose="02020603050405020304" pitchFamily="18" charset="0"/>
              </a:rPr>
              <a:t>20</a:t>
            </a:r>
            <a:r>
              <a:rPr lang="zh-CN" altLang="zh-CN" dirty="0">
                <a:ea typeface="等线" panose="02010600030101010101" pitchFamily="2" charset="-122"/>
                <a:cs typeface="Times New Roman" panose="02020603050405020304" pitchFamily="18" charset="0"/>
              </a:rPr>
              <a:t>万吨级当量可调的核弹头，重量</a:t>
            </a:r>
            <a:r>
              <a:rPr lang="en-US" altLang="zh-CN" dirty="0" err="1">
                <a:ea typeface="等线" panose="02010600030101010101" pitchFamily="2" charset="-122"/>
                <a:cs typeface="Times New Roman" panose="02020603050405020304" pitchFamily="18" charset="0"/>
              </a:rPr>
              <a:t>122.5kg</a:t>
            </a:r>
            <a:r>
              <a:rPr lang="zh-CN" altLang="zh-CN" dirty="0">
                <a:ea typeface="等线" panose="02010600030101010101" pitchFamily="2" charset="-122"/>
                <a:cs typeface="Times New Roman" panose="02020603050405020304" pitchFamily="18" charset="0"/>
              </a:rPr>
              <a:t>，核装药为浓缩铀或氚，引爆药为</a:t>
            </a:r>
            <a:r>
              <a:rPr lang="en-US" altLang="zh-CN" dirty="0">
                <a:ea typeface="等线" panose="02010600030101010101" pitchFamily="2" charset="-122"/>
                <a:cs typeface="Times New Roman" panose="02020603050405020304" pitchFamily="18" charset="0"/>
              </a:rPr>
              <a:t>PBX-9502</a:t>
            </a:r>
            <a:r>
              <a:rPr lang="zh-CN" altLang="zh-CN" dirty="0">
                <a:ea typeface="等线" panose="02010600030101010101" pitchFamily="2" charset="-122"/>
                <a:cs typeface="Times New Roman" panose="02020603050405020304" pitchFamily="18" charset="0"/>
              </a:rPr>
              <a:t>钝感高爆炸药，</a:t>
            </a:r>
            <a:r>
              <a:rPr lang="en-US" altLang="zh-CN" dirty="0">
                <a:ea typeface="等线" panose="02010600030101010101" pitchFamily="2" charset="-122"/>
                <a:cs typeface="Times New Roman" panose="02020603050405020304" pitchFamily="18" charset="0"/>
              </a:rPr>
              <a:t>1978</a:t>
            </a:r>
            <a:r>
              <a:rPr lang="zh-CN" altLang="zh-CN" dirty="0">
                <a:ea typeface="等线" panose="02010600030101010101" pitchFamily="2" charset="-122"/>
                <a:cs typeface="Times New Roman" panose="02020603050405020304" pitchFamily="18" charset="0"/>
              </a:rPr>
              <a:t>年开始试验，</a:t>
            </a:r>
            <a:r>
              <a:rPr lang="en-US" altLang="zh-CN" dirty="0">
                <a:ea typeface="等线" panose="02010600030101010101" pitchFamily="2" charset="-122"/>
                <a:cs typeface="Times New Roman" panose="02020603050405020304" pitchFamily="18" charset="0"/>
              </a:rPr>
              <a:t>1982</a:t>
            </a:r>
            <a:r>
              <a:rPr lang="zh-CN" altLang="zh-CN" dirty="0">
                <a:ea typeface="等线" panose="02010600030101010101" pitchFamily="2" charset="-122"/>
                <a:cs typeface="Times New Roman" panose="02020603050405020304" pitchFamily="18" charset="0"/>
              </a:rPr>
              <a:t>年交付</a:t>
            </a:r>
            <a:r>
              <a:rPr lang="en-US" altLang="zh-CN" dirty="0">
                <a:ea typeface="等线" panose="02010600030101010101" pitchFamily="2" charset="-122"/>
                <a:cs typeface="Times New Roman" panose="02020603050405020304" pitchFamily="18" charset="0"/>
              </a:rPr>
              <a:t>350</a:t>
            </a:r>
            <a:r>
              <a:rPr lang="zh-CN" altLang="zh-CN" dirty="0">
                <a:ea typeface="等线" panose="02010600030101010101" pitchFamily="2" charset="-122"/>
                <a:cs typeface="Times New Roman" panose="02020603050405020304" pitchFamily="18" charset="0"/>
              </a:rPr>
              <a:t>颗，计划</a:t>
            </a:r>
            <a:r>
              <a:rPr lang="en-US" altLang="zh-CN" dirty="0">
                <a:ea typeface="等线" panose="02010600030101010101" pitchFamily="2" charset="-122"/>
                <a:cs typeface="Times New Roman" panose="02020603050405020304" pitchFamily="18" charset="0"/>
              </a:rPr>
              <a:t>1983</a:t>
            </a:r>
            <a:r>
              <a:rPr lang="zh-CN" altLang="zh-CN" dirty="0">
                <a:ea typeface="等线" panose="02010600030101010101" pitchFamily="2" charset="-122"/>
                <a:cs typeface="Times New Roman" panose="02020603050405020304" pitchFamily="18" charset="0"/>
              </a:rPr>
              <a:t>年～</a:t>
            </a:r>
            <a:r>
              <a:rPr lang="en-US" altLang="zh-CN" dirty="0">
                <a:ea typeface="等线" panose="02010600030101010101" pitchFamily="2" charset="-122"/>
                <a:cs typeface="Times New Roman" panose="02020603050405020304" pitchFamily="18" charset="0"/>
              </a:rPr>
              <a:t>90</a:t>
            </a:r>
            <a:r>
              <a:rPr lang="zh-CN" altLang="zh-CN" dirty="0">
                <a:ea typeface="等线" panose="02010600030101010101" pitchFamily="2" charset="-122"/>
                <a:cs typeface="Times New Roman" panose="02020603050405020304" pitchFamily="18" charset="0"/>
              </a:rPr>
              <a:t>年代中期生产</a:t>
            </a:r>
            <a:r>
              <a:rPr lang="en-US" altLang="zh-CN" dirty="0">
                <a:ea typeface="等线" panose="02010600030101010101" pitchFamily="2" charset="-122"/>
                <a:cs typeface="Times New Roman" panose="02020603050405020304" pitchFamily="18" charset="0"/>
              </a:rPr>
              <a:t>4000</a:t>
            </a:r>
            <a:r>
              <a:rPr lang="zh-CN" altLang="zh-CN" dirty="0">
                <a:ea typeface="等线" panose="02010600030101010101" pitchFamily="2" charset="-122"/>
                <a:cs typeface="Times New Roman" panose="02020603050405020304" pitchFamily="18" charset="0"/>
              </a:rPr>
              <a:t>颗。采用了近炸引信</a:t>
            </a:r>
            <a:r>
              <a:rPr lang="en-US" altLang="zh-CN" dirty="0">
                <a:ea typeface="等线" panose="02010600030101010101" pitchFamily="2" charset="-122"/>
                <a:cs typeface="Times New Roman" panose="02020603050405020304" pitchFamily="18" charset="0"/>
              </a:rPr>
              <a:t>/</a:t>
            </a:r>
            <a:r>
              <a:rPr lang="zh-CN" altLang="zh-CN" dirty="0">
                <a:ea typeface="等线" panose="02010600030101010101" pitchFamily="2" charset="-122"/>
                <a:cs typeface="Times New Roman" panose="02020603050405020304" pitchFamily="18" charset="0"/>
              </a:rPr>
              <a:t>触发引信，为保证安全，采用</a:t>
            </a:r>
            <a:r>
              <a:rPr lang="en-US" altLang="zh-CN" dirty="0">
                <a:ea typeface="等线" panose="02010600030101010101" pitchFamily="2" charset="-122"/>
                <a:cs typeface="Times New Roman" panose="02020603050405020304" pitchFamily="18" charset="0"/>
              </a:rPr>
              <a:t>D</a:t>
            </a:r>
            <a:r>
              <a:rPr lang="zh-CN" altLang="zh-CN" dirty="0">
                <a:ea typeface="等线" panose="02010600030101010101" pitchFamily="2" charset="-122"/>
                <a:cs typeface="Times New Roman" panose="02020603050405020304" pitchFamily="18" charset="0"/>
              </a:rPr>
              <a:t>型密码锁、编码式开关和专用信号发生器，且保险执行机构的电气系统设有强</a:t>
            </a:r>
            <a:r>
              <a:rPr lang="en-US" altLang="zh-CN" dirty="0">
                <a:ea typeface="等线" panose="02010600030101010101" pitchFamily="2" charset="-122"/>
                <a:cs typeface="Times New Roman" panose="02020603050405020304" pitchFamily="18" charset="0"/>
              </a:rPr>
              <a:t>/</a:t>
            </a:r>
            <a:r>
              <a:rPr lang="zh-CN" altLang="zh-CN" dirty="0">
                <a:ea typeface="等线" panose="02010600030101010101" pitchFamily="2" charset="-122"/>
                <a:cs typeface="Times New Roman" panose="02020603050405020304" pitchFamily="18" charset="0"/>
              </a:rPr>
              <a:t>弱连接区，只有当导弹飞抵目标区时才解除保险，由于命中精度高达到</a:t>
            </a:r>
            <a:r>
              <a:rPr lang="en-US" altLang="zh-CN" dirty="0" err="1">
                <a:ea typeface="等线" panose="02010600030101010101" pitchFamily="2" charset="-122"/>
                <a:cs typeface="Times New Roman" panose="02020603050405020304" pitchFamily="18" charset="0"/>
              </a:rPr>
              <a:t>30m</a:t>
            </a:r>
            <a:r>
              <a:rPr lang="zh-CN" altLang="zh-CN" dirty="0">
                <a:ea typeface="等线" panose="02010600030101010101" pitchFamily="2" charset="-122"/>
                <a:cs typeface="Times New Roman" panose="02020603050405020304" pitchFamily="18" charset="0"/>
              </a:rPr>
              <a:t>，因而对于面积为</a:t>
            </a:r>
            <a:r>
              <a:rPr lang="en-US" altLang="zh-CN" dirty="0" err="1">
                <a:ea typeface="等线" panose="02010600030101010101" pitchFamily="2" charset="-122"/>
                <a:cs typeface="Times New Roman" panose="02020603050405020304" pitchFamily="18" charset="0"/>
              </a:rPr>
              <a:t>I20km</a:t>
            </a:r>
            <a:r>
              <a:rPr lang="en-US" altLang="zh-CN" baseline="30000" dirty="0" err="1">
                <a:ea typeface="等线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zh-CN" dirty="0">
                <a:ea typeface="等线" panose="02010600030101010101" pitchFamily="2" charset="-122"/>
                <a:cs typeface="Times New Roman" panose="02020603050405020304" pitchFamily="18" charset="0"/>
              </a:rPr>
              <a:t>的城市住宅区和加固至</a:t>
            </a:r>
            <a:r>
              <a:rPr lang="en-US" altLang="zh-CN" dirty="0" err="1">
                <a:ea typeface="等线" panose="02010600030101010101" pitchFamily="2" charset="-122"/>
                <a:cs typeface="Times New Roman" panose="02020603050405020304" pitchFamily="18" charset="0"/>
              </a:rPr>
              <a:t>320kg</a:t>
            </a:r>
            <a:r>
              <a:rPr lang="en-US" altLang="zh-CN" dirty="0">
                <a:ea typeface="等线" panose="02010600030101010101" pitchFamily="2" charset="-122"/>
                <a:cs typeface="Times New Roman" panose="02020603050405020304" pitchFamily="18" charset="0"/>
              </a:rPr>
              <a:t>/</a:t>
            </a:r>
            <a:r>
              <a:rPr lang="en-US" altLang="zh-CN" dirty="0" err="1">
                <a:ea typeface="等线" panose="02010600030101010101" pitchFamily="2" charset="-122"/>
                <a:cs typeface="Times New Roman" panose="02020603050405020304" pitchFamily="18" charset="0"/>
              </a:rPr>
              <a:t>cm</a:t>
            </a:r>
            <a:r>
              <a:rPr lang="en-US" altLang="zh-CN" baseline="30000" dirty="0" err="1">
                <a:ea typeface="等线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zh-CN" dirty="0">
                <a:ea typeface="等线" panose="02010600030101010101" pitchFamily="2" charset="-122"/>
                <a:cs typeface="Times New Roman" panose="02020603050405020304" pitchFamily="18" charset="0"/>
              </a:rPr>
              <a:t>的导弹地下井，单发摧毁概率高达</a:t>
            </a:r>
            <a:r>
              <a:rPr lang="en-US" altLang="zh-CN" dirty="0">
                <a:ea typeface="等线" panose="02010600030101010101" pitchFamily="2" charset="-122"/>
                <a:cs typeface="Times New Roman" panose="02020603050405020304" pitchFamily="18" charset="0"/>
              </a:rPr>
              <a:t>85%</a:t>
            </a:r>
            <a:r>
              <a:rPr lang="zh-CN" altLang="zh-CN" dirty="0">
                <a:ea typeface="等线" panose="02010600030101010101" pitchFamily="2" charset="-122"/>
                <a:cs typeface="Times New Roman" panose="02020603050405020304" pitchFamily="18" charset="0"/>
              </a:rPr>
              <a:t>以上。</a:t>
            </a:r>
            <a:endParaRPr lang="zh-CN" altLang="en-US" dirty="0"/>
          </a:p>
        </p:txBody>
      </p:sp>
      <p:pic>
        <p:nvPicPr>
          <p:cNvPr id="5" name="图片 4" descr="https://fas.org/wp-content/uploads/2014/10/W80-4.jpg">
            <a:extLst>
              <a:ext uri="{FF2B5EF4-FFF2-40B4-BE49-F238E27FC236}">
                <a16:creationId xmlns:a16="http://schemas.microsoft.com/office/drawing/2014/main" id="{22CF406B-5283-4A87-8914-530E52A2C30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1579" y="1974264"/>
            <a:ext cx="5274310" cy="34721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2728088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离子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209</TotalTime>
  <Words>1268</Words>
  <Application>Microsoft Office PowerPoint</Application>
  <PresentationFormat>宽屏</PresentationFormat>
  <Paragraphs>72</Paragraphs>
  <Slides>12</Slides>
  <Notes>6</Notes>
  <HiddenSlides>0</HiddenSlides>
  <MMClips>1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19" baseType="lpstr">
      <vt:lpstr>等线</vt:lpstr>
      <vt:lpstr>宋体</vt:lpstr>
      <vt:lpstr>Arial</vt:lpstr>
      <vt:lpstr>Century Gothic</vt:lpstr>
      <vt:lpstr>Times New Roman</vt:lpstr>
      <vt:lpstr>Wingdings 3</vt:lpstr>
      <vt:lpstr>离子</vt:lpstr>
      <vt:lpstr>AGM-86B导弹介绍</vt:lpstr>
      <vt:lpstr>导弹简介：</vt:lpstr>
      <vt:lpstr>使用过程：</vt:lpstr>
      <vt:lpstr>战术技术指标：</vt:lpstr>
      <vt:lpstr>布局与结构：</vt:lpstr>
      <vt:lpstr>构形设计：</vt:lpstr>
      <vt:lpstr>推进系统：</vt:lpstr>
      <vt:lpstr>制导系统：</vt:lpstr>
      <vt:lpstr>引战系统：</vt:lpstr>
      <vt:lpstr>导弹评价：</vt:lpstr>
      <vt:lpstr>可改进的措施：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AGM-86B战术技术分析报告</dc:title>
  <dc:creator>黄 洋</dc:creator>
  <cp:lastModifiedBy>黄 洋</cp:lastModifiedBy>
  <cp:revision>20</cp:revision>
  <dcterms:created xsi:type="dcterms:W3CDTF">2018-05-10T02:17:13Z</dcterms:created>
  <dcterms:modified xsi:type="dcterms:W3CDTF">2018-05-14T16:01:34Z</dcterms:modified>
</cp:coreProperties>
</file>